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94353-5712-45E2-AAFC-AC9227E160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BDE87B-623D-4EB8-8B56-67D02D3CD561}">
      <dgm:prSet/>
      <dgm:spPr/>
      <dgm:t>
        <a:bodyPr/>
        <a:lstStyle/>
        <a:p>
          <a:r>
            <a:rPr lang="en-US"/>
            <a:t>Trends in programming languages and databases</a:t>
          </a:r>
        </a:p>
      </dgm:t>
    </dgm:pt>
    <dgm:pt modelId="{D80FA874-A4B3-476F-9812-ACAD6CFF8F4F}" type="parTrans" cxnId="{6B4022A2-8C5B-4D49-9605-A72923ADD1E8}">
      <dgm:prSet/>
      <dgm:spPr/>
      <dgm:t>
        <a:bodyPr/>
        <a:lstStyle/>
        <a:p>
          <a:endParaRPr lang="en-US"/>
        </a:p>
      </dgm:t>
    </dgm:pt>
    <dgm:pt modelId="{976A93E5-7666-4F42-ADC0-8EC81C2FA277}" type="sibTrans" cxnId="{6B4022A2-8C5B-4D49-9605-A72923ADD1E8}">
      <dgm:prSet/>
      <dgm:spPr/>
      <dgm:t>
        <a:bodyPr/>
        <a:lstStyle/>
        <a:p>
          <a:endParaRPr lang="en-US"/>
        </a:p>
      </dgm:t>
    </dgm:pt>
    <dgm:pt modelId="{B6EB54C5-E303-4753-8581-3DAD75F4EB5F}">
      <dgm:prSet/>
      <dgm:spPr/>
      <dgm:t>
        <a:bodyPr/>
        <a:lstStyle/>
        <a:p>
          <a:r>
            <a:rPr lang="en-US"/>
            <a:t>Demographics survey</a:t>
          </a:r>
        </a:p>
      </dgm:t>
    </dgm:pt>
    <dgm:pt modelId="{12A400FA-0627-402D-91D0-206A1F1DEBC4}" type="parTrans" cxnId="{D9626C31-981C-4374-9E56-B0EAEBE77A72}">
      <dgm:prSet/>
      <dgm:spPr/>
      <dgm:t>
        <a:bodyPr/>
        <a:lstStyle/>
        <a:p>
          <a:endParaRPr lang="en-US"/>
        </a:p>
      </dgm:t>
    </dgm:pt>
    <dgm:pt modelId="{0BFE3592-44C5-48A9-8E49-7E0D7C09FEF9}" type="sibTrans" cxnId="{D9626C31-981C-4374-9E56-B0EAEBE77A72}">
      <dgm:prSet/>
      <dgm:spPr/>
      <dgm:t>
        <a:bodyPr/>
        <a:lstStyle/>
        <a:p>
          <a:endParaRPr lang="en-US"/>
        </a:p>
      </dgm:t>
    </dgm:pt>
    <dgm:pt modelId="{D1271A22-97F6-4BBA-BC1D-4E982B44D253}">
      <dgm:prSet/>
      <dgm:spPr/>
      <dgm:t>
        <a:bodyPr/>
        <a:lstStyle/>
        <a:p>
          <a:r>
            <a:rPr lang="en-US"/>
            <a:t>Technological gap in countries</a:t>
          </a:r>
        </a:p>
      </dgm:t>
    </dgm:pt>
    <dgm:pt modelId="{6D76C3D2-3913-4821-88CD-8FF9FD27EBB5}" type="parTrans" cxnId="{264299C1-6C3E-4375-AF90-5EBAD68F3AEA}">
      <dgm:prSet/>
      <dgm:spPr/>
      <dgm:t>
        <a:bodyPr/>
        <a:lstStyle/>
        <a:p>
          <a:endParaRPr lang="en-US"/>
        </a:p>
      </dgm:t>
    </dgm:pt>
    <dgm:pt modelId="{2A7F238B-6EC5-40CB-9299-4086C12449C1}" type="sibTrans" cxnId="{264299C1-6C3E-4375-AF90-5EBAD68F3AEA}">
      <dgm:prSet/>
      <dgm:spPr/>
      <dgm:t>
        <a:bodyPr/>
        <a:lstStyle/>
        <a:p>
          <a:endParaRPr lang="en-US"/>
        </a:p>
      </dgm:t>
    </dgm:pt>
    <dgm:pt modelId="{FB20EAA8-D9CA-4CFD-AF60-881A82862425}">
      <dgm:prSet/>
      <dgm:spPr/>
      <dgm:t>
        <a:bodyPr/>
        <a:lstStyle/>
        <a:p>
          <a:r>
            <a:rPr lang="en-US"/>
            <a:t>Gender gap in jobs</a:t>
          </a:r>
        </a:p>
      </dgm:t>
    </dgm:pt>
    <dgm:pt modelId="{CCFAD4CB-E2A1-4322-82E3-F002FC006E96}" type="parTrans" cxnId="{D2B06B17-ED6C-4C8F-AF37-07114E0A042A}">
      <dgm:prSet/>
      <dgm:spPr/>
      <dgm:t>
        <a:bodyPr/>
        <a:lstStyle/>
        <a:p>
          <a:endParaRPr lang="en-US"/>
        </a:p>
      </dgm:t>
    </dgm:pt>
    <dgm:pt modelId="{6DF13853-E566-406A-B20C-1E6620A13155}" type="sibTrans" cxnId="{D2B06B17-ED6C-4C8F-AF37-07114E0A042A}">
      <dgm:prSet/>
      <dgm:spPr/>
      <dgm:t>
        <a:bodyPr/>
        <a:lstStyle/>
        <a:p>
          <a:endParaRPr lang="en-US"/>
        </a:p>
      </dgm:t>
    </dgm:pt>
    <dgm:pt modelId="{55D4FC0B-B341-9B4C-905D-5F3D5CB05D86}" type="pres">
      <dgm:prSet presAssocID="{08B94353-5712-45E2-AAFC-AC9227E160CD}" presName="linear" presStyleCnt="0">
        <dgm:presLayoutVars>
          <dgm:animLvl val="lvl"/>
          <dgm:resizeHandles val="exact"/>
        </dgm:presLayoutVars>
      </dgm:prSet>
      <dgm:spPr/>
    </dgm:pt>
    <dgm:pt modelId="{74F7E2BD-C340-634D-93CB-A35248D81085}" type="pres">
      <dgm:prSet presAssocID="{29BDE87B-623D-4EB8-8B56-67D02D3CD56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62439C1-A755-CE4C-B1D1-550FE7933BA6}" type="pres">
      <dgm:prSet presAssocID="{976A93E5-7666-4F42-ADC0-8EC81C2FA277}" presName="spacer" presStyleCnt="0"/>
      <dgm:spPr/>
    </dgm:pt>
    <dgm:pt modelId="{D88CA119-0576-CA45-9ECE-A9D3390760FA}" type="pres">
      <dgm:prSet presAssocID="{B6EB54C5-E303-4753-8581-3DAD75F4EB5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319EDF-7BB5-5D4B-BF75-38F8121502B4}" type="pres">
      <dgm:prSet presAssocID="{0BFE3592-44C5-48A9-8E49-7E0D7C09FEF9}" presName="spacer" presStyleCnt="0"/>
      <dgm:spPr/>
    </dgm:pt>
    <dgm:pt modelId="{1A2614CA-4473-B64B-B038-53F8E93E2D85}" type="pres">
      <dgm:prSet presAssocID="{D1271A22-97F6-4BBA-BC1D-4E982B44D2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85431B-B8D7-3042-8799-AEE6982425D8}" type="pres">
      <dgm:prSet presAssocID="{2A7F238B-6EC5-40CB-9299-4086C12449C1}" presName="spacer" presStyleCnt="0"/>
      <dgm:spPr/>
    </dgm:pt>
    <dgm:pt modelId="{79E70D33-6B6C-BC43-880D-B1069F0D77B3}" type="pres">
      <dgm:prSet presAssocID="{FB20EAA8-D9CA-4CFD-AF60-881A828624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2B06B17-ED6C-4C8F-AF37-07114E0A042A}" srcId="{08B94353-5712-45E2-AAFC-AC9227E160CD}" destId="{FB20EAA8-D9CA-4CFD-AF60-881A82862425}" srcOrd="3" destOrd="0" parTransId="{CCFAD4CB-E2A1-4322-82E3-F002FC006E96}" sibTransId="{6DF13853-E566-406A-B20C-1E6620A13155}"/>
    <dgm:cxn modelId="{11BF552C-29BC-6D46-BDC1-BE50497FCE79}" type="presOf" srcId="{FB20EAA8-D9CA-4CFD-AF60-881A82862425}" destId="{79E70D33-6B6C-BC43-880D-B1069F0D77B3}" srcOrd="0" destOrd="0" presId="urn:microsoft.com/office/officeart/2005/8/layout/vList2"/>
    <dgm:cxn modelId="{D9626C31-981C-4374-9E56-B0EAEBE77A72}" srcId="{08B94353-5712-45E2-AAFC-AC9227E160CD}" destId="{B6EB54C5-E303-4753-8581-3DAD75F4EB5F}" srcOrd="1" destOrd="0" parTransId="{12A400FA-0627-402D-91D0-206A1F1DEBC4}" sibTransId="{0BFE3592-44C5-48A9-8E49-7E0D7C09FEF9}"/>
    <dgm:cxn modelId="{C67CC438-C338-5142-BA3E-4055E19B2AD1}" type="presOf" srcId="{29BDE87B-623D-4EB8-8B56-67D02D3CD561}" destId="{74F7E2BD-C340-634D-93CB-A35248D81085}" srcOrd="0" destOrd="0" presId="urn:microsoft.com/office/officeart/2005/8/layout/vList2"/>
    <dgm:cxn modelId="{AB35AF7A-28D7-344F-84D9-1B6FD232B68D}" type="presOf" srcId="{D1271A22-97F6-4BBA-BC1D-4E982B44D253}" destId="{1A2614CA-4473-B64B-B038-53F8E93E2D85}" srcOrd="0" destOrd="0" presId="urn:microsoft.com/office/officeart/2005/8/layout/vList2"/>
    <dgm:cxn modelId="{6B4022A2-8C5B-4D49-9605-A72923ADD1E8}" srcId="{08B94353-5712-45E2-AAFC-AC9227E160CD}" destId="{29BDE87B-623D-4EB8-8B56-67D02D3CD561}" srcOrd="0" destOrd="0" parTransId="{D80FA874-A4B3-476F-9812-ACAD6CFF8F4F}" sibTransId="{976A93E5-7666-4F42-ADC0-8EC81C2FA277}"/>
    <dgm:cxn modelId="{BABC47A5-8FC9-784A-A01A-9AC42ECB2F17}" type="presOf" srcId="{08B94353-5712-45E2-AAFC-AC9227E160CD}" destId="{55D4FC0B-B341-9B4C-905D-5F3D5CB05D86}" srcOrd="0" destOrd="0" presId="urn:microsoft.com/office/officeart/2005/8/layout/vList2"/>
    <dgm:cxn modelId="{3E1FF2AE-059B-FD47-8719-699A3BA5129C}" type="presOf" srcId="{B6EB54C5-E303-4753-8581-3DAD75F4EB5F}" destId="{D88CA119-0576-CA45-9ECE-A9D3390760FA}" srcOrd="0" destOrd="0" presId="urn:microsoft.com/office/officeart/2005/8/layout/vList2"/>
    <dgm:cxn modelId="{264299C1-6C3E-4375-AF90-5EBAD68F3AEA}" srcId="{08B94353-5712-45E2-AAFC-AC9227E160CD}" destId="{D1271A22-97F6-4BBA-BC1D-4E982B44D253}" srcOrd="2" destOrd="0" parTransId="{6D76C3D2-3913-4821-88CD-8FF9FD27EBB5}" sibTransId="{2A7F238B-6EC5-40CB-9299-4086C12449C1}"/>
    <dgm:cxn modelId="{3DB7D20C-357D-9A45-B022-8FAF25638A5D}" type="presParOf" srcId="{55D4FC0B-B341-9B4C-905D-5F3D5CB05D86}" destId="{74F7E2BD-C340-634D-93CB-A35248D81085}" srcOrd="0" destOrd="0" presId="urn:microsoft.com/office/officeart/2005/8/layout/vList2"/>
    <dgm:cxn modelId="{1F149CE0-D64C-124D-95A8-3B6701F3D243}" type="presParOf" srcId="{55D4FC0B-B341-9B4C-905D-5F3D5CB05D86}" destId="{062439C1-A755-CE4C-B1D1-550FE7933BA6}" srcOrd="1" destOrd="0" presId="urn:microsoft.com/office/officeart/2005/8/layout/vList2"/>
    <dgm:cxn modelId="{884E1EB9-97EB-E340-AA43-3379A05D1BF0}" type="presParOf" srcId="{55D4FC0B-B341-9B4C-905D-5F3D5CB05D86}" destId="{D88CA119-0576-CA45-9ECE-A9D3390760FA}" srcOrd="2" destOrd="0" presId="urn:microsoft.com/office/officeart/2005/8/layout/vList2"/>
    <dgm:cxn modelId="{9D2274FF-B316-1A48-9C14-9B2F7F70B139}" type="presParOf" srcId="{55D4FC0B-B341-9B4C-905D-5F3D5CB05D86}" destId="{AC319EDF-7BB5-5D4B-BF75-38F8121502B4}" srcOrd="3" destOrd="0" presId="urn:microsoft.com/office/officeart/2005/8/layout/vList2"/>
    <dgm:cxn modelId="{25263372-FE9E-C94D-8AEA-2298DB697120}" type="presParOf" srcId="{55D4FC0B-B341-9B4C-905D-5F3D5CB05D86}" destId="{1A2614CA-4473-B64B-B038-53F8E93E2D85}" srcOrd="4" destOrd="0" presId="urn:microsoft.com/office/officeart/2005/8/layout/vList2"/>
    <dgm:cxn modelId="{A5F96686-90CF-C847-ABFE-DFD375D269AF}" type="presParOf" srcId="{55D4FC0B-B341-9B4C-905D-5F3D5CB05D86}" destId="{9485431B-B8D7-3042-8799-AEE6982425D8}" srcOrd="5" destOrd="0" presId="urn:microsoft.com/office/officeart/2005/8/layout/vList2"/>
    <dgm:cxn modelId="{3AEC9B7F-4FCD-6442-90B1-6A393A0D706A}" type="presParOf" srcId="{55D4FC0B-B341-9B4C-905D-5F3D5CB05D86}" destId="{79E70D33-6B6C-BC43-880D-B1069F0D77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7E2BD-C340-634D-93CB-A35248D81085}">
      <dsp:nvSpPr>
        <dsp:cNvPr id="0" name=""/>
        <dsp:cNvSpPr/>
      </dsp:nvSpPr>
      <dsp:spPr>
        <a:xfrm>
          <a:off x="0" y="16377"/>
          <a:ext cx="6858000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Trends in programming languages and databases</a:t>
          </a:r>
        </a:p>
      </dsp:txBody>
      <dsp:txXfrm>
        <a:off x="52431" y="68808"/>
        <a:ext cx="6753138" cy="969198"/>
      </dsp:txXfrm>
    </dsp:sp>
    <dsp:sp modelId="{D88CA119-0576-CA45-9ECE-A9D3390760FA}">
      <dsp:nvSpPr>
        <dsp:cNvPr id="0" name=""/>
        <dsp:cNvSpPr/>
      </dsp:nvSpPr>
      <dsp:spPr>
        <a:xfrm>
          <a:off x="0" y="1168197"/>
          <a:ext cx="6858000" cy="1074060"/>
        </a:xfrm>
        <a:prstGeom prst="roundRect">
          <a:avLst/>
        </a:prstGeom>
        <a:solidFill>
          <a:schemeClr val="accent2">
            <a:hueOff val="2440357"/>
            <a:satOff val="-19314"/>
            <a:lumOff val="1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Demographics survey</a:t>
          </a:r>
        </a:p>
      </dsp:txBody>
      <dsp:txXfrm>
        <a:off x="52431" y="1220628"/>
        <a:ext cx="6753138" cy="969198"/>
      </dsp:txXfrm>
    </dsp:sp>
    <dsp:sp modelId="{1A2614CA-4473-B64B-B038-53F8E93E2D85}">
      <dsp:nvSpPr>
        <dsp:cNvPr id="0" name=""/>
        <dsp:cNvSpPr/>
      </dsp:nvSpPr>
      <dsp:spPr>
        <a:xfrm>
          <a:off x="0" y="2320017"/>
          <a:ext cx="6858000" cy="1074060"/>
        </a:xfrm>
        <a:prstGeom prst="roundRect">
          <a:avLst/>
        </a:prstGeom>
        <a:solidFill>
          <a:schemeClr val="accent2">
            <a:hueOff val="4880715"/>
            <a:satOff val="-38628"/>
            <a:lumOff val="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Technological gap in countries</a:t>
          </a:r>
        </a:p>
      </dsp:txBody>
      <dsp:txXfrm>
        <a:off x="52431" y="2372448"/>
        <a:ext cx="6753138" cy="969198"/>
      </dsp:txXfrm>
    </dsp:sp>
    <dsp:sp modelId="{79E70D33-6B6C-BC43-880D-B1069F0D77B3}">
      <dsp:nvSpPr>
        <dsp:cNvPr id="0" name=""/>
        <dsp:cNvSpPr/>
      </dsp:nvSpPr>
      <dsp:spPr>
        <a:xfrm>
          <a:off x="0" y="3471837"/>
          <a:ext cx="6858000" cy="1074060"/>
        </a:xfrm>
        <a:prstGeom prst="roundRect">
          <a:avLst/>
        </a:prstGeom>
        <a:solidFill>
          <a:schemeClr val="accent2">
            <a:hueOff val="7321072"/>
            <a:satOff val="-57942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Gender gap in jobs</a:t>
          </a:r>
        </a:p>
      </dsp:txBody>
      <dsp:txXfrm>
        <a:off x="52431" y="3524268"/>
        <a:ext cx="6753138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8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1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4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0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13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CEDFF-0A3E-624E-8824-54E0F626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024" y="539453"/>
            <a:ext cx="5704117" cy="305623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Technology Analysis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8FA71-E0A5-7B41-AB7E-05D6A2098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--Yutong Hou</a:t>
            </a:r>
          </a:p>
          <a:p>
            <a:pPr algn="l"/>
            <a:r>
              <a:rPr lang="en-US" dirty="0"/>
              <a:t>2/1/2024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EDE4FF8C-F9E0-9072-99B1-114326D9D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4" r="-1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523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46D9-C1E9-004B-BDE3-4AA90FF6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79" y="145312"/>
            <a:ext cx="10668000" cy="1524000"/>
          </a:xfrm>
        </p:spPr>
        <p:txBody>
          <a:bodyPr/>
          <a:lstStyle/>
          <a:p>
            <a:r>
              <a:rPr lang="en-US" dirty="0"/>
              <a:t>DASHBOARD TAB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98703FD-9949-BB4A-903B-109CC11C9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243" y="1424764"/>
            <a:ext cx="8728300" cy="4966254"/>
          </a:xfrm>
        </p:spPr>
      </p:pic>
    </p:spTree>
    <p:extLst>
      <p:ext uri="{BB962C8B-B14F-4D97-AF65-F5344CB8AC3E}">
        <p14:creationId xmlns:p14="http://schemas.microsoft.com/office/powerpoint/2010/main" val="335956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02D8-F0E9-7446-BD1B-E0DB935E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44" y="379228"/>
            <a:ext cx="10668000" cy="1524000"/>
          </a:xfrm>
        </p:spPr>
        <p:txBody>
          <a:bodyPr/>
          <a:lstStyle/>
          <a:p>
            <a:r>
              <a:rPr lang="en-US" dirty="0"/>
              <a:t>DASHBOARD TAB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257D468D-F71D-334C-BD7E-4CC3AA4A3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12" y="1640431"/>
            <a:ext cx="8564121" cy="4838341"/>
          </a:xfrm>
        </p:spPr>
      </p:pic>
    </p:spTree>
    <p:extLst>
      <p:ext uri="{BB962C8B-B14F-4D97-AF65-F5344CB8AC3E}">
        <p14:creationId xmlns:p14="http://schemas.microsoft.com/office/powerpoint/2010/main" val="206002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D34D-D8D8-904B-BE9C-1D60E2F6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781"/>
            <a:ext cx="10668000" cy="1524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55C8-7563-684F-84AD-39D93ABD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1371600"/>
            <a:ext cx="11699358" cy="47244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Findings</a:t>
            </a:r>
            <a:endParaRPr lang="en-US" dirty="0"/>
          </a:p>
          <a:p>
            <a:r>
              <a:rPr lang="en-US" dirty="0"/>
              <a:t>•Fast changing technology </a:t>
            </a:r>
            <a:r>
              <a:rPr lang="en-US" dirty="0" err="1"/>
              <a:t>everyyear</a:t>
            </a:r>
            <a:endParaRPr lang="en-US" dirty="0"/>
          </a:p>
          <a:p>
            <a:r>
              <a:rPr lang="en-US" dirty="0"/>
              <a:t>•Concentration on </a:t>
            </a:r>
            <a:r>
              <a:rPr lang="en-US" dirty="0" err="1"/>
              <a:t>severalcountries</a:t>
            </a:r>
            <a:r>
              <a:rPr lang="en-US" dirty="0"/>
              <a:t> like USA and India</a:t>
            </a:r>
          </a:p>
          <a:p>
            <a:r>
              <a:rPr lang="en-US" dirty="0"/>
              <a:t>•Gender gap in technology jobs</a:t>
            </a:r>
          </a:p>
          <a:p>
            <a:r>
              <a:rPr lang="en-US" dirty="0"/>
              <a:t>•Platforms like Docker and </a:t>
            </a:r>
            <a:r>
              <a:rPr lang="en-US" dirty="0" err="1"/>
              <a:t>AWSare</a:t>
            </a:r>
            <a:r>
              <a:rPr lang="en-US" dirty="0"/>
              <a:t> growing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Implications</a:t>
            </a:r>
            <a:endParaRPr lang="en-US" dirty="0"/>
          </a:p>
          <a:p>
            <a:r>
              <a:rPr lang="en-US" dirty="0"/>
              <a:t>•Companies need to be flexible and adjust to rapid changes</a:t>
            </a:r>
          </a:p>
          <a:p>
            <a:r>
              <a:rPr lang="en-US" dirty="0"/>
              <a:t>•Need to spread technology out to lagging countries</a:t>
            </a:r>
          </a:p>
          <a:p>
            <a:r>
              <a:rPr lang="en-US" dirty="0"/>
              <a:t>•Impact of job hiring’s</a:t>
            </a:r>
          </a:p>
          <a:p>
            <a:r>
              <a:rPr lang="en-US" dirty="0"/>
              <a:t>•Shift to faster app deployments and cloud services in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5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C72-182A-1C4C-AF3F-7A9CD2A0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42" y="230372"/>
            <a:ext cx="10668000" cy="1524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40AEA-B504-524C-B8CC-72E70C76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2" y="1382233"/>
            <a:ext cx="10668000" cy="38180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TechnologyTrends</a:t>
            </a:r>
            <a:r>
              <a:rPr lang="en-US" dirty="0"/>
              <a:t> for current and next year </a:t>
            </a:r>
          </a:p>
          <a:p>
            <a:r>
              <a:rPr lang="en-US" dirty="0"/>
              <a:t>•Programming Languages, Database and Platform overview</a:t>
            </a:r>
          </a:p>
          <a:p>
            <a:r>
              <a:rPr lang="en-US" dirty="0"/>
              <a:t>•Demographics overview</a:t>
            </a:r>
          </a:p>
          <a:p>
            <a:r>
              <a:rPr lang="en-US" dirty="0"/>
              <a:t>•Actions to be taken</a:t>
            </a:r>
          </a:p>
          <a:p>
            <a:r>
              <a:rPr lang="en-US" dirty="0"/>
              <a:t>•In future, incorporate Machine Learning to predict trends and salaries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6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46EF-C9F9-7641-82F3-A3013443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617AC34-0F21-3148-AFB6-EF7B29C78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247" y="2062716"/>
            <a:ext cx="7705859" cy="3839203"/>
          </a:xfrm>
        </p:spPr>
      </p:pic>
    </p:spTree>
    <p:extLst>
      <p:ext uri="{BB962C8B-B14F-4D97-AF65-F5344CB8AC3E}">
        <p14:creationId xmlns:p14="http://schemas.microsoft.com/office/powerpoint/2010/main" val="316298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EA7F-8018-2243-8B1C-127267B3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84" y="453656"/>
            <a:ext cx="10668000" cy="1524000"/>
          </a:xfrm>
        </p:spPr>
        <p:txBody>
          <a:bodyPr/>
          <a:lstStyle/>
          <a:p>
            <a:r>
              <a:rPr lang="en-US" dirty="0"/>
              <a:t>GITHUB JOB POSTINGS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graph of a number of jobs&#10;&#10;Description automatically generated">
            <a:extLst>
              <a:ext uri="{FF2B5EF4-FFF2-40B4-BE49-F238E27FC236}">
                <a16:creationId xmlns:a16="http://schemas.microsoft.com/office/drawing/2014/main" id="{2A055C67-175B-7241-850F-E26819BCC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386" y="1562986"/>
            <a:ext cx="10228981" cy="4338933"/>
          </a:xfrm>
        </p:spPr>
      </p:pic>
    </p:spTree>
    <p:extLst>
      <p:ext uri="{BB962C8B-B14F-4D97-AF65-F5344CB8AC3E}">
        <p14:creationId xmlns:p14="http://schemas.microsoft.com/office/powerpoint/2010/main" val="176473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ABBB-BF0D-5247-98CB-36D81D51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82" y="411125"/>
            <a:ext cx="10668000" cy="1524000"/>
          </a:xfrm>
        </p:spPr>
        <p:txBody>
          <a:bodyPr/>
          <a:lstStyle/>
          <a:p>
            <a:r>
              <a:rPr lang="en-US" dirty="0"/>
              <a:t>POPULAR LANGUAGES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13D3DCB0-2EF1-B645-A96E-FD1D2FB89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97" y="1626781"/>
            <a:ext cx="10579908" cy="4487789"/>
          </a:xfrm>
        </p:spPr>
      </p:pic>
    </p:spTree>
    <p:extLst>
      <p:ext uri="{BB962C8B-B14F-4D97-AF65-F5344CB8AC3E}">
        <p14:creationId xmlns:p14="http://schemas.microsoft.com/office/powerpoint/2010/main" val="367575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D564E-A00B-8A48-9226-AECD4888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EADC57-CC63-AD87-879B-D599469B9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527859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597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75B9-353C-E749-B4C0-00AEBDEE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2E54-A496-6545-B793-0A2176AB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7917"/>
            <a:ext cx="10668000" cy="430363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/>
              <a:t>About: </a:t>
            </a:r>
            <a:endParaRPr lang="en-US" sz="5500" dirty="0"/>
          </a:p>
          <a:p>
            <a:r>
              <a:rPr lang="en-US" sz="5500" dirty="0"/>
              <a:t>Analyzing the trends in </a:t>
            </a:r>
            <a:r>
              <a:rPr lang="en-US" sz="5500" dirty="0" err="1"/>
              <a:t>softwaredevelopment</a:t>
            </a:r>
            <a:endParaRPr lang="en-US" sz="5500" dirty="0"/>
          </a:p>
          <a:p>
            <a:pPr marL="0" indent="0">
              <a:buNone/>
            </a:pPr>
            <a:r>
              <a:rPr lang="en-US" sz="5500" b="1" dirty="0"/>
              <a:t>Purpose:</a:t>
            </a:r>
            <a:endParaRPr lang="en-US" sz="5500" dirty="0"/>
          </a:p>
          <a:p>
            <a:r>
              <a:rPr lang="en-US" sz="5500" dirty="0"/>
              <a:t>Identify skill requirements for future</a:t>
            </a:r>
          </a:p>
          <a:p>
            <a:r>
              <a:rPr lang="en-US" sz="5500" dirty="0"/>
              <a:t>What are the top programming </a:t>
            </a:r>
            <a:r>
              <a:rPr lang="en-US" sz="5500" dirty="0" err="1"/>
              <a:t>languagesin</a:t>
            </a:r>
            <a:r>
              <a:rPr lang="en-US" sz="5500" dirty="0"/>
              <a:t> demand?</a:t>
            </a:r>
          </a:p>
          <a:p>
            <a:r>
              <a:rPr lang="en-US" sz="5500" dirty="0"/>
              <a:t>What are the top database skills </a:t>
            </a:r>
            <a:r>
              <a:rPr lang="en-US" sz="5500" dirty="0" err="1"/>
              <a:t>indemand</a:t>
            </a:r>
            <a:r>
              <a:rPr lang="en-US" sz="5500" dirty="0"/>
              <a:t>?</a:t>
            </a:r>
          </a:p>
          <a:p>
            <a:r>
              <a:rPr lang="en-US" sz="5500" dirty="0"/>
              <a:t>What are the popular IDEs</a:t>
            </a:r>
          </a:p>
          <a:p>
            <a:pPr marL="0" indent="0">
              <a:buNone/>
            </a:pPr>
            <a:br>
              <a:rPr lang="en-US" sz="5500" dirty="0"/>
            </a:br>
            <a:endParaRPr lang="en-US" sz="5500" dirty="0"/>
          </a:p>
          <a:p>
            <a:pPr marL="0" indent="0">
              <a:buNone/>
            </a:pPr>
            <a:r>
              <a:rPr lang="en-US" sz="5500" b="1" dirty="0"/>
              <a:t>Audience: </a:t>
            </a:r>
            <a:r>
              <a:rPr lang="en-US" sz="5500" dirty="0"/>
              <a:t>Human Resource and IT 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8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62AF-19F9-FD45-BE65-A95A492C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A45F-6AF7-4D4F-8D2F-7BACBB17A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22474"/>
            <a:ext cx="10668000" cy="438160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Data Collection Sources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•Stack Overflow Developer 2019 Survey</a:t>
            </a:r>
          </a:p>
          <a:p>
            <a:pPr marL="0" indent="0">
              <a:buNone/>
            </a:pPr>
            <a:r>
              <a:rPr lang="en-US" dirty="0"/>
              <a:t>   •GitHub Job Postings</a:t>
            </a:r>
          </a:p>
          <a:p>
            <a:pPr marL="0" indent="0">
              <a:buNone/>
            </a:pPr>
            <a:r>
              <a:rPr lang="en-US" dirty="0"/>
              <a:t>   •Programming Languages Annual Salary</a:t>
            </a:r>
          </a:p>
          <a:p>
            <a:r>
              <a:rPr lang="en-US" dirty="0"/>
              <a:t>•</a:t>
            </a:r>
            <a:r>
              <a:rPr lang="en-US" b="1" dirty="0"/>
              <a:t>Data Exploration</a:t>
            </a:r>
            <a:endParaRPr lang="en-US" dirty="0"/>
          </a:p>
          <a:p>
            <a:r>
              <a:rPr lang="en-US" dirty="0"/>
              <a:t>•</a:t>
            </a:r>
            <a:r>
              <a:rPr lang="en-US" b="1" dirty="0"/>
              <a:t>Data Cleaning</a:t>
            </a:r>
            <a:endParaRPr lang="en-US" dirty="0"/>
          </a:p>
          <a:p>
            <a:r>
              <a:rPr lang="en-US" dirty="0"/>
              <a:t>•</a:t>
            </a:r>
            <a:r>
              <a:rPr lang="en-US" b="1" dirty="0"/>
              <a:t>Data Visualization</a:t>
            </a:r>
            <a:endParaRPr lang="en-US" dirty="0"/>
          </a:p>
          <a:p>
            <a:r>
              <a:rPr lang="en-US" dirty="0"/>
              <a:t>•</a:t>
            </a:r>
            <a:r>
              <a:rPr lang="en-US" b="1" dirty="0"/>
              <a:t>Presentation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5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D1DF-25C4-0042-8D6C-13AA4ADB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D54877-44D4-D149-AA85-B9B2649EC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96" y="2286000"/>
            <a:ext cx="5369147" cy="386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15088-9DAF-8441-836C-A4DBB3F0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49" y="2286001"/>
            <a:ext cx="5507055" cy="38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7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BF5A-139C-204F-8B0E-1EBB0C0B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 TRENDS -FINDINGS &amp; IMPLICATIONS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DA3F-F168-534C-A5D0-783DE1794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13861"/>
            <a:ext cx="10668000" cy="427528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Findings</a:t>
            </a:r>
            <a:endParaRPr lang="en-US" dirty="0"/>
          </a:p>
          <a:p>
            <a:r>
              <a:rPr lang="en-US" dirty="0"/>
              <a:t>•JavaScript, HTML/CSS, SQL </a:t>
            </a:r>
            <a:r>
              <a:rPr lang="en-US" dirty="0" err="1"/>
              <a:t>aretop</a:t>
            </a:r>
            <a:r>
              <a:rPr lang="en-US" dirty="0"/>
              <a:t> 3 this year</a:t>
            </a:r>
          </a:p>
          <a:p>
            <a:r>
              <a:rPr lang="en-US" dirty="0"/>
              <a:t>•Python and Typescript </a:t>
            </a:r>
            <a:r>
              <a:rPr lang="en-US" dirty="0" err="1"/>
              <a:t>becomingpopular</a:t>
            </a:r>
            <a:r>
              <a:rPr lang="en-US" dirty="0"/>
              <a:t> next year</a:t>
            </a:r>
          </a:p>
          <a:p>
            <a:r>
              <a:rPr lang="en-US" dirty="0"/>
              <a:t>•PowerShell edged out in </a:t>
            </a:r>
            <a:r>
              <a:rPr lang="en-US" dirty="0" err="1"/>
              <a:t>nextyear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Implications</a:t>
            </a:r>
            <a:endParaRPr lang="en-US" dirty="0"/>
          </a:p>
          <a:p>
            <a:r>
              <a:rPr lang="en-US" dirty="0"/>
              <a:t>•Web development are still </a:t>
            </a:r>
            <a:r>
              <a:rPr lang="en-US" dirty="0" err="1"/>
              <a:t>inhigh</a:t>
            </a:r>
            <a:r>
              <a:rPr lang="en-US" dirty="0"/>
              <a:t> demand</a:t>
            </a:r>
          </a:p>
          <a:p>
            <a:r>
              <a:rPr lang="en-US" dirty="0"/>
              <a:t>•Big Data technology </a:t>
            </a:r>
            <a:r>
              <a:rPr lang="en-US" dirty="0" err="1"/>
              <a:t>incompanies</a:t>
            </a:r>
            <a:r>
              <a:rPr lang="en-US" dirty="0"/>
              <a:t> still requires SQL</a:t>
            </a:r>
          </a:p>
          <a:p>
            <a:r>
              <a:rPr lang="en-US" dirty="0"/>
              <a:t>•With AI and ML in </a:t>
            </a:r>
            <a:r>
              <a:rPr lang="en-US" dirty="0" err="1"/>
              <a:t>risingdemand</a:t>
            </a:r>
            <a:r>
              <a:rPr lang="en-US" dirty="0"/>
              <a:t>, Python is best choice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3E12-D38E-0E4C-AE46-85953C1F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4168"/>
            <a:ext cx="10668000" cy="1524000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C2B07-FB81-E04C-86E9-1C0078E46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02465"/>
            <a:ext cx="5215269" cy="3987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795E4-0FBF-554B-BC72-457693E8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70" y="2002464"/>
            <a:ext cx="5194492" cy="3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9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198C-E9C5-004A-A1FE-7D2E8C02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TRENDS -FINDINGS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09D6-D914-9048-BAE4-B301C85E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40" y="2158410"/>
            <a:ext cx="11741888" cy="439224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Findings</a:t>
            </a:r>
            <a:endParaRPr lang="en-US" dirty="0"/>
          </a:p>
          <a:p>
            <a:r>
              <a:rPr lang="en-US" dirty="0"/>
              <a:t>•MySQL most popular</a:t>
            </a:r>
          </a:p>
          <a:p>
            <a:r>
              <a:rPr lang="en-US" dirty="0"/>
              <a:t>•Behind is Microsoft SQL</a:t>
            </a:r>
          </a:p>
          <a:p>
            <a:r>
              <a:rPr lang="en-US" dirty="0"/>
              <a:t>•MongoDB and Redis </a:t>
            </a:r>
            <a:r>
              <a:rPr lang="en-US" dirty="0" err="1"/>
              <a:t>areupcoming</a:t>
            </a:r>
            <a:r>
              <a:rPr lang="en-US" dirty="0"/>
              <a:t> favorites</a:t>
            </a:r>
          </a:p>
          <a:p>
            <a:r>
              <a:rPr lang="en-US" dirty="0"/>
              <a:t>•New kid on the </a:t>
            </a:r>
            <a:r>
              <a:rPr lang="en-US" dirty="0" err="1"/>
              <a:t>block:Elasticsearch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Implications</a:t>
            </a:r>
            <a:endParaRPr lang="en-US" dirty="0"/>
          </a:p>
          <a:p>
            <a:r>
              <a:rPr lang="en-US" dirty="0"/>
              <a:t>•Open source databases are </a:t>
            </a:r>
            <a:r>
              <a:rPr lang="en-US" dirty="0" err="1"/>
              <a:t>stillpreferable</a:t>
            </a:r>
            <a:r>
              <a:rPr lang="en-US" dirty="0"/>
              <a:t> in companies</a:t>
            </a:r>
          </a:p>
          <a:p>
            <a:r>
              <a:rPr lang="en-US" dirty="0"/>
              <a:t>•NoSQL databases will make </a:t>
            </a:r>
            <a:r>
              <a:rPr lang="en-US" dirty="0" err="1"/>
              <a:t>animpact</a:t>
            </a:r>
            <a:r>
              <a:rPr lang="en-US" dirty="0"/>
              <a:t> for storing non </a:t>
            </a:r>
            <a:r>
              <a:rPr lang="en-US" dirty="0" err="1"/>
              <a:t>relationaldata</a:t>
            </a:r>
            <a:endParaRPr lang="en-US" dirty="0"/>
          </a:p>
          <a:p>
            <a:r>
              <a:rPr lang="en-US" dirty="0"/>
              <a:t>•Redis supports abstract datatypes</a:t>
            </a:r>
          </a:p>
          <a:p>
            <a:r>
              <a:rPr lang="en-US" dirty="0"/>
              <a:t>•Pre tuned search to </a:t>
            </a:r>
            <a:r>
              <a:rPr lang="en-US" dirty="0" err="1"/>
              <a:t>website,app</a:t>
            </a:r>
            <a:r>
              <a:rPr lang="en-US" dirty="0"/>
              <a:t>, or ecommerce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5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206E-A3BA-DE44-ACCA-C4AFB8C0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54" y="155944"/>
            <a:ext cx="10668000" cy="1524000"/>
          </a:xfrm>
        </p:spPr>
        <p:txBody>
          <a:bodyPr/>
          <a:lstStyle/>
          <a:p>
            <a:r>
              <a:rPr lang="en-US" dirty="0"/>
              <a:t>DASHBOARD TAB 1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A46F94FD-310C-E542-AE4C-A56F7AA3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936" y="1294127"/>
            <a:ext cx="10005236" cy="5243040"/>
          </a:xfrm>
        </p:spPr>
      </p:pic>
    </p:spTree>
    <p:extLst>
      <p:ext uri="{BB962C8B-B14F-4D97-AF65-F5344CB8AC3E}">
        <p14:creationId xmlns:p14="http://schemas.microsoft.com/office/powerpoint/2010/main" val="401835327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356</Words>
  <Application>Microsoft Macintosh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Avenir Next LT Pro Light</vt:lpstr>
      <vt:lpstr>Sitka Subheading</vt:lpstr>
      <vt:lpstr>PebbleVTI</vt:lpstr>
      <vt:lpstr>Technology Analysis Presentation</vt:lpstr>
      <vt:lpstr>Executive Summary</vt:lpstr>
      <vt:lpstr>Introduction</vt:lpstr>
      <vt:lpstr>Methodology</vt:lpstr>
      <vt:lpstr>PROGRAMMING LANGUAGE TRENDS</vt:lpstr>
      <vt:lpstr>PROGRAMMING LANGUAGE TRENDS -FINDINGS &amp; IMPLICATIONS </vt:lpstr>
      <vt:lpstr>DATABASE TRENDS</vt:lpstr>
      <vt:lpstr>DATABASE TRENDS -FINDINGS &amp; IMPLICATIONS</vt:lpstr>
      <vt:lpstr>DASHBOARD TAB 1</vt:lpstr>
      <vt:lpstr>DASHBOARD TAB 2</vt:lpstr>
      <vt:lpstr>DASHBOARD TAB 3</vt:lpstr>
      <vt:lpstr>Discussion</vt:lpstr>
      <vt:lpstr>Conclusion</vt:lpstr>
      <vt:lpstr>Appendix</vt:lpstr>
      <vt:lpstr>GITHUB JOB POSTINGS </vt:lpstr>
      <vt:lpstr>POPULAR LANGUAGES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Analysis Presentation</dc:title>
  <dc:creator>Jiang, Yifan</dc:creator>
  <cp:lastModifiedBy>Jiang, Yifan</cp:lastModifiedBy>
  <cp:revision>6</cp:revision>
  <dcterms:created xsi:type="dcterms:W3CDTF">2024-02-02T02:35:29Z</dcterms:created>
  <dcterms:modified xsi:type="dcterms:W3CDTF">2024-02-02T03:24:58Z</dcterms:modified>
</cp:coreProperties>
</file>